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92" r:id="rId1"/>
  </p:sldMasterIdLst>
  <p:sldIdLst>
    <p:sldId id="256" r:id="rId2"/>
    <p:sldId id="258" r:id="rId3"/>
    <p:sldId id="259" r:id="rId4"/>
    <p:sldId id="260" r:id="rId5"/>
    <p:sldId id="261" r:id="rId6"/>
    <p:sldId id="262" r:id="rId7"/>
    <p:sldId id="257" r:id="rId8"/>
    <p:sldId id="263" r:id="rId9"/>
    <p:sldId id="264" r:id="rId10"/>
    <p:sldId id="267" r:id="rId11"/>
    <p:sldId id="266" r:id="rId12"/>
    <p:sldId id="265" r:id="rId13"/>
    <p:sldId id="268"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85" d="100"/>
          <a:sy n="85" d="100"/>
        </p:scale>
        <p:origin x="13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A51639-B2D6-4652-B8C3-1B4C224A7BAF}" type="datetimeFigureOut">
              <a:rPr lang="en-US" smtClean="0"/>
              <a:t>3/8/2021</a:t>
            </a:fld>
            <a:endParaRPr lang="en-US" dirty="0"/>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28313678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smtClean="0"/>
              <a:t>3/8/2021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8259681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smtClean="0"/>
              <a:t>3/8/2021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558029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2FF5DD9-2C52-442D-92E2-8072C0C3D7CD}" type="datetimeFigureOut">
              <a:rPr lang="en-US" smtClean="0"/>
              <a:t>3/8/2021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0654246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C44961B7-6B89-48AB-966F-622E2788EECC}" type="datetimeFigureOut">
              <a:rPr lang="en-US" smtClean="0"/>
              <a:t>3/8/2021</a:t>
            </a:fld>
            <a:endParaRPr lang="en-US" dirty="0"/>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1060"/>
            <a:ext cx="2112264" cy="228600"/>
          </a:xfrm>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257724192"/>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smtClean="0"/>
              <a:t>3/8/2021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1822015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smtClean="0"/>
              <a:t>3/8/2021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0279884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smtClean="0"/>
              <a:t>3/8/2021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8678070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smtClean="0"/>
              <a:t>3/8/2021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4228027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1CF131DD-A141-4471-BCF9-C6073EDD7E20}" type="datetimeFigureOut">
              <a:rPr lang="en-US" smtClean="0"/>
              <a:t>3/8/2021</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4FAB73BC-B049-4115-A692-8D63A059BFB8}" type="slidenum">
              <a:rPr lang="en-US" smtClean="0"/>
              <a:pPr/>
              <a:t>‹#›</a:t>
            </a:fld>
            <a:endParaRPr lang="en-US" dirty="0"/>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7614847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B334A90-EB03-42F3-8859-2C2B2724C058}" type="datetimeFigureOut">
              <a:rPr lang="en-US" smtClean="0"/>
              <a:t>3/8/2021</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4FAB73BC-B049-4115-A692-8D63A059BFB8}" type="slidenum">
              <a:rPr lang="en-US" smtClean="0"/>
              <a:pPr/>
              <a:t>‹#›</a:t>
            </a:fld>
            <a:endParaRPr lang="en-US" dirty="0"/>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047195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smtClean="0"/>
              <a:t>3/8/2021</a:t>
            </a:fld>
            <a:endParaRPr lang="en-US" dirty="0"/>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530482020"/>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smtClean="0"/>
              <a:t>hope…. </a:t>
            </a:r>
            <a:endParaRPr lang="en-GB" dirty="0"/>
          </a:p>
        </p:txBody>
      </p:sp>
      <p:sp>
        <p:nvSpPr>
          <p:cNvPr id="3" name="Subtitle 2"/>
          <p:cNvSpPr>
            <a:spLocks noGrp="1"/>
          </p:cNvSpPr>
          <p:nvPr>
            <p:ph type="subTitle" idx="1"/>
          </p:nvPr>
        </p:nvSpPr>
        <p:spPr/>
        <p:txBody>
          <a:bodyPr/>
          <a:lstStyle/>
          <a:p>
            <a:r>
              <a:rPr lang="en-GB" smtClean="0"/>
              <a:t>‘Positive hope in ourselves’</a:t>
            </a:r>
            <a:endParaRPr lang="en-GB" dirty="0"/>
          </a:p>
        </p:txBody>
      </p:sp>
    </p:spTree>
    <p:extLst>
      <p:ext uri="{BB962C8B-B14F-4D97-AF65-F5344CB8AC3E}">
        <p14:creationId xmlns:p14="http://schemas.microsoft.com/office/powerpoint/2010/main" val="42051437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GB" dirty="0" smtClean="0"/>
              <a:t>Reflect and Respond….</a:t>
            </a:r>
            <a:endParaRPr lang="en-GB" dirty="0"/>
          </a:p>
        </p:txBody>
      </p:sp>
      <p:sp>
        <p:nvSpPr>
          <p:cNvPr id="8" name="Content Placeholder 7"/>
          <p:cNvSpPr>
            <a:spLocks noGrp="1"/>
          </p:cNvSpPr>
          <p:nvPr>
            <p:ph idx="1"/>
          </p:nvPr>
        </p:nvSpPr>
        <p:spPr/>
        <p:txBody>
          <a:bodyPr/>
          <a:lstStyle/>
          <a:p>
            <a:r>
              <a:rPr lang="en-GB" dirty="0" smtClean="0"/>
              <a:t>1.  Why do you think </a:t>
            </a:r>
            <a:r>
              <a:rPr lang="en-GB" dirty="0" err="1" smtClean="0"/>
              <a:t>Bartimaeus</a:t>
            </a:r>
            <a:r>
              <a:rPr lang="en-GB" dirty="0" smtClean="0"/>
              <a:t> might have been a beggar? </a:t>
            </a:r>
          </a:p>
          <a:p>
            <a:r>
              <a:rPr lang="en-GB" dirty="0" smtClean="0"/>
              <a:t>2. How do you think </a:t>
            </a:r>
            <a:r>
              <a:rPr lang="en-GB" dirty="0" err="1" smtClean="0"/>
              <a:t>Bartimaeus</a:t>
            </a:r>
            <a:r>
              <a:rPr lang="en-GB" dirty="0" smtClean="0"/>
              <a:t> must have felt when he realized that Jesus had healed him and that he could now see?</a:t>
            </a:r>
          </a:p>
          <a:p>
            <a:pPr marL="0" indent="0">
              <a:buNone/>
            </a:pPr>
            <a:r>
              <a:rPr lang="en-GB" dirty="0" smtClean="0"/>
              <a:t>3. What new things do you think </a:t>
            </a:r>
            <a:r>
              <a:rPr lang="en-GB" dirty="0" err="1" smtClean="0"/>
              <a:t>Bartimaeus</a:t>
            </a:r>
            <a:r>
              <a:rPr lang="en-GB" dirty="0" smtClean="0"/>
              <a:t> would have done after he could see? </a:t>
            </a:r>
          </a:p>
          <a:p>
            <a:pPr marL="0" indent="0">
              <a:buNone/>
            </a:pPr>
            <a:r>
              <a:rPr lang="en-GB" dirty="0" smtClean="0"/>
              <a:t>4. Is there a difference between wishing for something to happen and having hope  that something will happen?</a:t>
            </a:r>
            <a:endParaRPr lang="en-GB" dirty="0"/>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18714" y="4069080"/>
            <a:ext cx="1885950" cy="2419350"/>
          </a:xfrm>
          <a:prstGeom prst="rect">
            <a:avLst/>
          </a:prstGeom>
        </p:spPr>
      </p:pic>
    </p:spTree>
    <p:extLst>
      <p:ext uri="{BB962C8B-B14F-4D97-AF65-F5344CB8AC3E}">
        <p14:creationId xmlns:p14="http://schemas.microsoft.com/office/powerpoint/2010/main" val="7668013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4" fill="hold"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animEffect transition="in" filter="wipe(down)">
                                      <p:cBhvr>
                                        <p:cTn id="11" dur="500"/>
                                        <p:tgtEl>
                                          <p:spTgt spid="8">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2" presetClass="entr" presetSubtype="0" fill="hold" nodeType="clickEffect">
                                  <p:stCondLst>
                                    <p:cond delay="0"/>
                                  </p:stCondLst>
                                  <p:childTnLst>
                                    <p:set>
                                      <p:cBhvr>
                                        <p:cTn id="15" dur="1" fill="hold">
                                          <p:stCondLst>
                                            <p:cond delay="0"/>
                                          </p:stCondLst>
                                        </p:cTn>
                                        <p:tgtEl>
                                          <p:spTgt spid="8">
                                            <p:txEl>
                                              <p:pRg st="2" end="2"/>
                                            </p:txEl>
                                          </p:spTgt>
                                        </p:tgtEl>
                                        <p:attrNameLst>
                                          <p:attrName>style.visibility</p:attrName>
                                        </p:attrNameLst>
                                      </p:cBhvr>
                                      <p:to>
                                        <p:strVal val="visible"/>
                                      </p:to>
                                    </p:set>
                                    <p:animEffect transition="in" filter="fade">
                                      <p:cBhvr>
                                        <p:cTn id="16" dur="1000"/>
                                        <p:tgtEl>
                                          <p:spTgt spid="8">
                                            <p:txEl>
                                              <p:pRg st="2" end="2"/>
                                            </p:txEl>
                                          </p:spTgt>
                                        </p:tgtEl>
                                      </p:cBhvr>
                                    </p:animEffect>
                                    <p:anim calcmode="lin" valueType="num">
                                      <p:cBhvr>
                                        <p:cTn id="17" dur="1000" fill="hold"/>
                                        <p:tgtEl>
                                          <p:spTgt spid="8">
                                            <p:txEl>
                                              <p:pRg st="2" end="2"/>
                                            </p:txEl>
                                          </p:spTgt>
                                        </p:tgtEl>
                                        <p:attrNameLst>
                                          <p:attrName>ppt_x</p:attrName>
                                        </p:attrNameLst>
                                      </p:cBhvr>
                                      <p:tavLst>
                                        <p:tav tm="0">
                                          <p:val>
                                            <p:strVal val="#ppt_x"/>
                                          </p:val>
                                        </p:tav>
                                        <p:tav tm="100000">
                                          <p:val>
                                            <p:strVal val="#ppt_x"/>
                                          </p:val>
                                        </p:tav>
                                      </p:tavLst>
                                    </p:anim>
                                    <p:anim calcmode="lin" valueType="num">
                                      <p:cBhvr>
                                        <p:cTn id="18" dur="1000" fill="hold"/>
                                        <p:tgtEl>
                                          <p:spTgt spid="8">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nodeType="clickEffect">
                                  <p:stCondLst>
                                    <p:cond delay="0"/>
                                  </p:stCondLst>
                                  <p:childTnLst>
                                    <p:set>
                                      <p:cBhvr>
                                        <p:cTn id="22" dur="1" fill="hold">
                                          <p:stCondLst>
                                            <p:cond delay="0"/>
                                          </p:stCondLst>
                                        </p:cTn>
                                        <p:tgtEl>
                                          <p:spTgt spid="8">
                                            <p:txEl>
                                              <p:pRg st="3" end="3"/>
                                            </p:txEl>
                                          </p:spTgt>
                                        </p:tgtEl>
                                        <p:attrNameLst>
                                          <p:attrName>style.visibility</p:attrName>
                                        </p:attrNameLst>
                                      </p:cBhvr>
                                      <p:to>
                                        <p:strVal val="visible"/>
                                      </p:to>
                                    </p:set>
                                    <p:animEffect transition="in" filter="barn(inVertical)">
                                      <p:cBhvr>
                                        <p:cTn id="23"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GB" sz="3200" dirty="0" err="1" smtClean="0"/>
              <a:t>Bartimaeus</a:t>
            </a:r>
            <a:r>
              <a:rPr lang="en-GB" sz="3200" dirty="0" smtClean="0"/>
              <a:t> took action to make his hopes to become a reality….  The kind of hope that means that you really believe that something can change for the better and you are willing to do something about it. </a:t>
            </a:r>
            <a:endParaRPr lang="en-GB" sz="3200" dirty="0"/>
          </a:p>
        </p:txBody>
      </p:sp>
      <p:sp>
        <p:nvSpPr>
          <p:cNvPr id="3" name="Text Placeholder 2"/>
          <p:cNvSpPr>
            <a:spLocks noGrp="1"/>
          </p:cNvSpPr>
          <p:nvPr>
            <p:ph type="subTitle" idx="1"/>
          </p:nvPr>
        </p:nvSpPr>
        <p:spPr/>
        <p:txBody>
          <a:bodyPr>
            <a:normAutofit fontScale="77500" lnSpcReduction="20000"/>
          </a:bodyPr>
          <a:lstStyle/>
          <a:p>
            <a:pPr algn="ctr"/>
            <a:r>
              <a:rPr lang="en-GB" sz="3600" dirty="0" smtClean="0">
                <a:solidFill>
                  <a:srgbClr val="FF0000"/>
                </a:solidFill>
              </a:rPr>
              <a:t>‘Agents of Change’</a:t>
            </a:r>
            <a:endParaRPr lang="en-GB" sz="3600" dirty="0">
              <a:solidFill>
                <a:srgbClr val="FF0000"/>
              </a:solidFill>
            </a:endParaRPr>
          </a:p>
        </p:txBody>
      </p:sp>
    </p:spTree>
    <p:extLst>
      <p:ext uri="{BB962C8B-B14F-4D97-AF65-F5344CB8AC3E}">
        <p14:creationId xmlns:p14="http://schemas.microsoft.com/office/powerpoint/2010/main" val="39861146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0" y="1490133"/>
            <a:ext cx="9067800" cy="5367867"/>
          </a:xfrm>
        </p:spPr>
        <p:txBody>
          <a:bodyPr>
            <a:normAutofit/>
          </a:bodyPr>
          <a:lstStyle/>
          <a:p>
            <a:pPr algn="ctr"/>
            <a:r>
              <a:rPr lang="en-GB" sz="1600" u="sng" dirty="0" smtClean="0"/>
              <a:t>The </a:t>
            </a:r>
            <a:r>
              <a:rPr lang="en-GB" sz="1600" u="sng" dirty="0" err="1" smtClean="0"/>
              <a:t>Trentside</a:t>
            </a:r>
            <a:r>
              <a:rPr lang="en-GB" sz="1600" u="sng" dirty="0" smtClean="0"/>
              <a:t> Federation – Our Vision</a:t>
            </a:r>
            <a:br>
              <a:rPr lang="en-GB" sz="1600" u="sng" dirty="0" smtClean="0"/>
            </a:br>
            <a:r>
              <a:rPr lang="en-GB" sz="1600" dirty="0" smtClean="0"/>
              <a:t> </a:t>
            </a:r>
            <a:br>
              <a:rPr lang="en-GB" sz="1600" dirty="0" smtClean="0"/>
            </a:br>
            <a:r>
              <a:rPr lang="en-GB" sz="1600" dirty="0" smtClean="0"/>
              <a:t>‘Inspired to be the best we can be, through the love of Jesus Christ’</a:t>
            </a:r>
            <a:br>
              <a:rPr lang="en-GB" sz="1600" dirty="0" smtClean="0"/>
            </a:br>
            <a:r>
              <a:rPr lang="en-GB" sz="1600" dirty="0" smtClean="0"/>
              <a:t> </a:t>
            </a:r>
            <a:br>
              <a:rPr lang="en-GB" sz="1600" dirty="0" smtClean="0"/>
            </a:br>
            <a:r>
              <a:rPr lang="en-GB" sz="1600" dirty="0" smtClean="0"/>
              <a:t>         At the </a:t>
            </a:r>
            <a:r>
              <a:rPr lang="en-GB" sz="1600" dirty="0" err="1" smtClean="0"/>
              <a:t>Trentside</a:t>
            </a:r>
            <a:r>
              <a:rPr lang="en-GB" sz="1600" dirty="0" smtClean="0"/>
              <a:t> Federation, </a:t>
            </a:r>
            <a:r>
              <a:rPr lang="en-GB" sz="1600" b="1" dirty="0" smtClean="0"/>
              <a:t>building a community of hope underpins our vision</a:t>
            </a:r>
            <a:r>
              <a:rPr lang="en-GB" sz="1600" dirty="0" smtClean="0"/>
              <a:t>.  </a:t>
            </a:r>
            <a:r>
              <a:rPr lang="en-GB" sz="1600" b="1" dirty="0" smtClean="0"/>
              <a:t>We     aim to empower everyone through their learning and relationships to contribute to and </a:t>
            </a:r>
            <a:br>
              <a:rPr lang="en-GB" sz="1600" b="1" dirty="0" smtClean="0"/>
            </a:br>
            <a:r>
              <a:rPr lang="en-GB" sz="1600" b="1" dirty="0" smtClean="0"/>
              <a:t>  act on their knowledge and understanding so that all can be ‘agents of positive change’, for ourselves, our schools, our local community and the wider world.</a:t>
            </a:r>
            <a:br>
              <a:rPr lang="en-GB" sz="1600" b="1" dirty="0" smtClean="0"/>
            </a:br>
            <a:r>
              <a:rPr lang="en-GB" sz="1600" dirty="0"/>
              <a:t/>
            </a:r>
            <a:br>
              <a:rPr lang="en-GB" sz="1600" dirty="0"/>
            </a:br>
            <a:r>
              <a:rPr lang="en-GB" sz="1600" dirty="0" smtClean="0"/>
              <a:t/>
            </a:r>
            <a:br>
              <a:rPr lang="en-GB" sz="1600" dirty="0" smtClean="0"/>
            </a:br>
            <a:r>
              <a:rPr lang="en-GB" sz="1600" dirty="0" smtClean="0"/>
              <a:t>    Hope and resilience are at the heart of everyone’s learning, encouraging our capacity for reflective thought.  </a:t>
            </a:r>
            <a:br>
              <a:rPr lang="en-GB" sz="1600" dirty="0" smtClean="0"/>
            </a:br>
            <a:r>
              <a:rPr lang="en-GB" sz="1600" dirty="0"/>
              <a:t/>
            </a:r>
            <a:br>
              <a:rPr lang="en-GB" sz="1600" dirty="0"/>
            </a:br>
            <a:r>
              <a:rPr lang="en-GB" sz="1600" dirty="0" smtClean="0"/>
              <a:t> </a:t>
            </a:r>
            <a:br>
              <a:rPr lang="en-GB" sz="1600" dirty="0" smtClean="0"/>
            </a:br>
            <a:r>
              <a:rPr lang="en-GB" sz="1600" dirty="0" smtClean="0"/>
              <a:t>    We empower through learning, </a:t>
            </a:r>
            <a:r>
              <a:rPr lang="en-GB" sz="1600" b="1" dirty="0" smtClean="0"/>
              <a:t>we help everyone become agents of positive change</a:t>
            </a:r>
            <a:r>
              <a:rPr lang="en-GB" sz="1600" dirty="0" smtClean="0"/>
              <a:t>, we foster hope and resilience, we value everyone as they are so that we can build a community of hope. Everyone matters in their uniqueness and everyone is valued.  </a:t>
            </a:r>
            <a:br>
              <a:rPr lang="en-GB" sz="1600" dirty="0" smtClean="0"/>
            </a:br>
            <a:r>
              <a:rPr lang="en-GB" sz="1600" dirty="0"/>
              <a:t/>
            </a:r>
            <a:br>
              <a:rPr lang="en-GB" sz="1600" dirty="0"/>
            </a:br>
            <a:r>
              <a:rPr lang="en-GB" sz="1600" dirty="0" smtClean="0"/>
              <a:t/>
            </a:r>
            <a:br>
              <a:rPr lang="en-GB" sz="1600" dirty="0" smtClean="0"/>
            </a:br>
            <a:r>
              <a:rPr lang="en-GB" sz="1600" dirty="0" smtClean="0"/>
              <a:t/>
            </a:r>
            <a:br>
              <a:rPr lang="en-GB" sz="1600" dirty="0" smtClean="0"/>
            </a:br>
            <a:r>
              <a:rPr lang="en-GB" sz="1600" dirty="0" smtClean="0"/>
              <a:t> </a:t>
            </a:r>
            <a:r>
              <a:rPr lang="en-GB" dirty="0" smtClean="0"/>
              <a:t/>
            </a:r>
            <a:br>
              <a:rPr lang="en-GB" dirty="0" smtClean="0"/>
            </a:br>
            <a:endParaRPr lang="en-GB" dirty="0"/>
          </a:p>
        </p:txBody>
      </p:sp>
    </p:spTree>
    <p:extLst>
      <p:ext uri="{BB962C8B-B14F-4D97-AF65-F5344CB8AC3E}">
        <p14:creationId xmlns:p14="http://schemas.microsoft.com/office/powerpoint/2010/main" val="157151397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Positive hope </a:t>
            </a:r>
            <a:endParaRPr lang="en-GB" dirty="0"/>
          </a:p>
        </p:txBody>
      </p:sp>
      <p:sp>
        <p:nvSpPr>
          <p:cNvPr id="3" name="Subtitle 2"/>
          <p:cNvSpPr>
            <a:spLocks noGrp="1"/>
          </p:cNvSpPr>
          <p:nvPr>
            <p:ph type="subTitle" idx="1"/>
          </p:nvPr>
        </p:nvSpPr>
        <p:spPr/>
        <p:txBody>
          <a:bodyPr>
            <a:normAutofit fontScale="92500" lnSpcReduction="20000"/>
          </a:bodyPr>
          <a:lstStyle/>
          <a:p>
            <a:r>
              <a:rPr lang="en-GB" dirty="0" smtClean="0"/>
              <a:t>The kind of hope that means that you really believe that something can change for the better and you are willing to do something about it……</a:t>
            </a:r>
            <a:endParaRPr lang="en-GB" dirty="0"/>
          </a:p>
        </p:txBody>
      </p:sp>
    </p:spTree>
    <p:extLst>
      <p:ext uri="{BB962C8B-B14F-4D97-AF65-F5344CB8AC3E}">
        <p14:creationId xmlns:p14="http://schemas.microsoft.com/office/powerpoint/2010/main" val="16974647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089377" y="890948"/>
            <a:ext cx="10058400" cy="5871095"/>
          </a:xfrm>
        </p:spPr>
        <p:txBody>
          <a:bodyPr>
            <a:normAutofit fontScale="90000"/>
          </a:bodyPr>
          <a:lstStyle/>
          <a:p>
            <a:r>
              <a:rPr lang="en-GB" dirty="0" smtClean="0"/>
              <a:t/>
            </a:r>
            <a:br>
              <a:rPr lang="en-GB" dirty="0" smtClean="0"/>
            </a:br>
            <a:r>
              <a:rPr lang="en-GB" dirty="0"/>
              <a:t/>
            </a:r>
            <a:br>
              <a:rPr lang="en-GB" dirty="0"/>
            </a:br>
            <a:r>
              <a:rPr lang="en-GB" sz="3200" dirty="0" smtClean="0"/>
              <a:t>What are your hopes for the future?</a:t>
            </a:r>
            <a:br>
              <a:rPr lang="en-GB" sz="3200" dirty="0" smtClean="0"/>
            </a:br>
            <a:r>
              <a:rPr lang="en-GB" sz="3200" dirty="0"/>
              <a:t/>
            </a:r>
            <a:br>
              <a:rPr lang="en-GB" sz="3200" dirty="0"/>
            </a:br>
            <a:r>
              <a:rPr lang="en-GB" sz="3200" dirty="0" smtClean="0"/>
              <a:t>What are your hopes for this coming year? </a:t>
            </a:r>
            <a:br>
              <a:rPr lang="en-GB" sz="3200" dirty="0" smtClean="0"/>
            </a:br>
            <a:r>
              <a:rPr lang="en-GB" sz="3200" dirty="0"/>
              <a:t/>
            </a:r>
            <a:br>
              <a:rPr lang="en-GB" sz="3200" dirty="0"/>
            </a:br>
            <a:r>
              <a:rPr lang="en-GB" sz="3200" dirty="0" smtClean="0"/>
              <a:t>Are you willing to take the positive steps necessary to make your hopes become a reality? </a:t>
            </a:r>
            <a:br>
              <a:rPr lang="en-GB" sz="3200" dirty="0" smtClean="0"/>
            </a:br>
            <a:r>
              <a:rPr lang="en-GB" sz="3200" dirty="0"/>
              <a:t/>
            </a:r>
            <a:br>
              <a:rPr lang="en-GB" sz="3200" dirty="0"/>
            </a:br>
            <a:r>
              <a:rPr lang="en-GB" sz="3200" dirty="0" smtClean="0"/>
              <a:t>Christians believe that God is interested in every aspect of their lives.  They believe that they can ask God to help them fulfil their hopes.    </a:t>
            </a:r>
            <a:br>
              <a:rPr lang="en-GB" sz="3200" dirty="0" smtClean="0"/>
            </a:br>
            <a:r>
              <a:rPr lang="en-GB" sz="3200" dirty="0"/>
              <a:t/>
            </a:r>
            <a:br>
              <a:rPr lang="en-GB" sz="3200" dirty="0"/>
            </a:br>
            <a:endParaRPr lang="en-GB" sz="3200"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50414" y="1012296"/>
            <a:ext cx="3028950" cy="1514475"/>
          </a:xfrm>
          <a:prstGeom prst="rect">
            <a:avLst/>
          </a:prstGeom>
        </p:spPr>
      </p:pic>
    </p:spTree>
    <p:extLst>
      <p:ext uri="{BB962C8B-B14F-4D97-AF65-F5344CB8AC3E}">
        <p14:creationId xmlns:p14="http://schemas.microsoft.com/office/powerpoint/2010/main" val="40546994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Let Us Pray</a:t>
            </a:r>
            <a:endParaRPr lang="en-GB" dirty="0"/>
          </a:p>
        </p:txBody>
      </p:sp>
      <p:sp>
        <p:nvSpPr>
          <p:cNvPr id="3" name="Content Placeholder 2"/>
          <p:cNvSpPr>
            <a:spLocks noGrp="1"/>
          </p:cNvSpPr>
          <p:nvPr>
            <p:ph idx="1"/>
          </p:nvPr>
        </p:nvSpPr>
        <p:spPr/>
        <p:txBody>
          <a:bodyPr/>
          <a:lstStyle/>
          <a:p>
            <a:r>
              <a:rPr lang="en-GB" dirty="0" smtClean="0"/>
              <a:t>Dear Lord </a:t>
            </a:r>
          </a:p>
          <a:p>
            <a:r>
              <a:rPr lang="en-GB" dirty="0" smtClean="0"/>
              <a:t>Thank you for today’s story about </a:t>
            </a:r>
            <a:r>
              <a:rPr lang="en-GB" dirty="0" err="1" smtClean="0"/>
              <a:t>Bartimaeus</a:t>
            </a:r>
            <a:r>
              <a:rPr lang="en-GB" dirty="0" smtClean="0"/>
              <a:t>.</a:t>
            </a:r>
          </a:p>
          <a:p>
            <a:r>
              <a:rPr lang="en-GB" dirty="0" smtClean="0"/>
              <a:t>Thank you that </a:t>
            </a:r>
            <a:r>
              <a:rPr lang="en-GB" dirty="0" err="1" smtClean="0"/>
              <a:t>Bartimaeus</a:t>
            </a:r>
            <a:r>
              <a:rPr lang="en-GB" dirty="0" smtClean="0"/>
              <a:t>’ dream came true and that he was able to see again.</a:t>
            </a:r>
          </a:p>
          <a:p>
            <a:r>
              <a:rPr lang="en-GB" dirty="0" smtClean="0"/>
              <a:t>Please help us as we move through this year and through the rest of our lives.</a:t>
            </a:r>
          </a:p>
          <a:p>
            <a:r>
              <a:rPr lang="en-GB" dirty="0" smtClean="0"/>
              <a:t>Help us to dream big dreams and never to give up hope. </a:t>
            </a:r>
          </a:p>
          <a:p>
            <a:r>
              <a:rPr lang="en-GB" dirty="0" smtClean="0"/>
              <a:t>Amen </a:t>
            </a:r>
            <a:endParaRPr lang="en-GB"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52185" y="3668889"/>
            <a:ext cx="1577350" cy="2228320"/>
          </a:xfrm>
          <a:prstGeom prst="rect">
            <a:avLst/>
          </a:prstGeom>
        </p:spPr>
      </p:pic>
    </p:spTree>
    <p:extLst>
      <p:ext uri="{BB962C8B-B14F-4D97-AF65-F5344CB8AC3E}">
        <p14:creationId xmlns:p14="http://schemas.microsoft.com/office/powerpoint/2010/main" val="39204911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sz="2400" dirty="0" smtClean="0"/>
              <a:t>What is the difference between the words </a:t>
            </a:r>
            <a:br>
              <a:rPr lang="en-GB" sz="2400" dirty="0" smtClean="0"/>
            </a:br>
            <a:r>
              <a:rPr lang="en-GB" sz="2400" dirty="0"/>
              <a:t/>
            </a:r>
            <a:br>
              <a:rPr lang="en-GB" sz="2400" dirty="0"/>
            </a:br>
            <a:r>
              <a:rPr lang="en-GB" sz="2400" dirty="0" smtClean="0"/>
              <a:t> ‘hope’ and ‘wish’ ? </a:t>
            </a:r>
            <a:endParaRPr lang="en-GB" sz="2400" dirty="0"/>
          </a:p>
        </p:txBody>
      </p:sp>
      <p:sp>
        <p:nvSpPr>
          <p:cNvPr id="3" name="Subtitle 2"/>
          <p:cNvSpPr>
            <a:spLocks noGrp="1"/>
          </p:cNvSpPr>
          <p:nvPr>
            <p:ph type="subTitle" idx="1"/>
          </p:nvPr>
        </p:nvSpPr>
        <p:spPr/>
        <p:txBody>
          <a:bodyPr/>
          <a:lstStyle/>
          <a:p>
            <a:r>
              <a:rPr lang="en-GB" dirty="0" smtClean="0"/>
              <a:t>Let’s find out….. </a:t>
            </a:r>
            <a:endParaRPr lang="en-GB" dirty="0"/>
          </a:p>
        </p:txBody>
      </p:sp>
    </p:spTree>
    <p:extLst>
      <p:ext uri="{BB962C8B-B14F-4D97-AF65-F5344CB8AC3E}">
        <p14:creationId xmlns:p14="http://schemas.microsoft.com/office/powerpoint/2010/main" val="9982292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36156" y="1286933"/>
            <a:ext cx="4210756" cy="4210756"/>
          </a:xfrm>
          <a:prstGeom prst="rect">
            <a:avLst/>
          </a:prstGeom>
        </p:spPr>
      </p:pic>
    </p:spTree>
    <p:extLst>
      <p:ext uri="{BB962C8B-B14F-4D97-AF65-F5344CB8AC3E}">
        <p14:creationId xmlns:p14="http://schemas.microsoft.com/office/powerpoint/2010/main" val="29786928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Wish = to want something that cannot or probably will not happen…..  </a:t>
            </a:r>
            <a:br>
              <a:rPr lang="en-GB" sz="3200" dirty="0" smtClean="0"/>
            </a:br>
            <a:r>
              <a:rPr lang="en-GB" sz="3200" dirty="0" smtClean="0"/>
              <a:t>We can’t really influence it !  </a:t>
            </a:r>
            <a:endParaRPr lang="en-GB" sz="3200" dirty="0"/>
          </a:p>
        </p:txBody>
      </p:sp>
      <p:sp>
        <p:nvSpPr>
          <p:cNvPr id="3" name="Text Placeholder 2"/>
          <p:cNvSpPr>
            <a:spLocks noGrp="1"/>
          </p:cNvSpPr>
          <p:nvPr>
            <p:ph type="body" idx="1"/>
          </p:nvPr>
        </p:nvSpPr>
        <p:spPr/>
        <p:txBody>
          <a:bodyPr/>
          <a:lstStyle/>
          <a:p>
            <a:r>
              <a:rPr lang="en-GB" dirty="0" smtClean="0"/>
              <a:t>I WISH THAT I WOULD NEVER HAVE TO DO HOMEWORK EVER AGAIN ! </a:t>
            </a:r>
          </a:p>
          <a:p>
            <a:endParaRPr lang="en-GB" dirty="0"/>
          </a:p>
        </p:txBody>
      </p:sp>
    </p:spTree>
    <p:extLst>
      <p:ext uri="{BB962C8B-B14F-4D97-AF65-F5344CB8AC3E}">
        <p14:creationId xmlns:p14="http://schemas.microsoft.com/office/powerpoint/2010/main" val="2034184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I Hope….</a:t>
            </a:r>
            <a:endParaRPr lang="en-GB" dirty="0"/>
          </a:p>
        </p:txBody>
      </p:sp>
      <p:sp>
        <p:nvSpPr>
          <p:cNvPr id="3" name="Subtitle 2"/>
          <p:cNvSpPr>
            <a:spLocks noGrp="1"/>
          </p:cNvSpPr>
          <p:nvPr>
            <p:ph type="subTitle" idx="1"/>
          </p:nvPr>
        </p:nvSpPr>
        <p:spPr/>
        <p:txBody>
          <a:bodyPr/>
          <a:lstStyle/>
          <a:p>
            <a:r>
              <a:rPr lang="en-GB" dirty="0" smtClean="0"/>
              <a:t>There is a greater chance that something could actually happen</a:t>
            </a:r>
            <a:endParaRPr lang="en-GB" dirty="0"/>
          </a:p>
        </p:txBody>
      </p:sp>
    </p:spTree>
    <p:extLst>
      <p:ext uri="{BB962C8B-B14F-4D97-AF65-F5344CB8AC3E}">
        <p14:creationId xmlns:p14="http://schemas.microsoft.com/office/powerpoint/2010/main" val="27069554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sz="2400" dirty="0" smtClean="0"/>
              <a:t>The story of a man who hoped that </a:t>
            </a:r>
            <a:r>
              <a:rPr lang="en-GB" sz="2400" dirty="0" err="1" smtClean="0"/>
              <a:t>jesus</a:t>
            </a:r>
            <a:r>
              <a:rPr lang="en-GB" sz="2400" dirty="0" smtClean="0"/>
              <a:t> could help him </a:t>
            </a:r>
            <a:endParaRPr lang="en-GB" sz="2400" dirty="0"/>
          </a:p>
        </p:txBody>
      </p:sp>
      <p:sp>
        <p:nvSpPr>
          <p:cNvPr id="3" name="Subtitle 2"/>
          <p:cNvSpPr>
            <a:spLocks noGrp="1"/>
          </p:cNvSpPr>
          <p:nvPr>
            <p:ph type="subTitle" idx="1"/>
          </p:nvPr>
        </p:nvSpPr>
        <p:spPr/>
        <p:txBody>
          <a:bodyPr/>
          <a:lstStyle/>
          <a:p>
            <a:r>
              <a:rPr lang="en-GB" dirty="0" smtClean="0"/>
              <a:t>But before that, let’s play a little game…..</a:t>
            </a:r>
          </a:p>
          <a:p>
            <a:endParaRPr lang="en-GB" dirty="0"/>
          </a:p>
        </p:txBody>
      </p:sp>
    </p:spTree>
    <p:extLst>
      <p:ext uri="{BB962C8B-B14F-4D97-AF65-F5344CB8AC3E}">
        <p14:creationId xmlns:p14="http://schemas.microsoft.com/office/powerpoint/2010/main" val="42502570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Guess the Object…. </a:t>
            </a:r>
            <a:endParaRPr lang="en-GB" dirty="0"/>
          </a:p>
        </p:txBody>
      </p:sp>
      <p:sp>
        <p:nvSpPr>
          <p:cNvPr id="3" name="Content Placeholder 2"/>
          <p:cNvSpPr>
            <a:spLocks noGrp="1"/>
          </p:cNvSpPr>
          <p:nvPr>
            <p:ph idx="1"/>
          </p:nvPr>
        </p:nvSpPr>
        <p:spPr/>
        <p:txBody>
          <a:bodyPr/>
          <a:lstStyle/>
          <a:p>
            <a:r>
              <a:rPr lang="en-GB" dirty="0" smtClean="0"/>
              <a:t>1.  Hairbrush</a:t>
            </a:r>
          </a:p>
          <a:p>
            <a:r>
              <a:rPr lang="en-GB" dirty="0" smtClean="0"/>
              <a:t>2. Wooden Spoon </a:t>
            </a:r>
          </a:p>
          <a:p>
            <a:r>
              <a:rPr lang="en-GB" dirty="0" smtClean="0"/>
              <a:t>3. Packet of Biscuits</a:t>
            </a:r>
          </a:p>
          <a:p>
            <a:r>
              <a:rPr lang="en-GB" dirty="0" smtClean="0"/>
              <a:t>4. Tube of Toothpaste </a:t>
            </a:r>
          </a:p>
          <a:p>
            <a:r>
              <a:rPr lang="en-GB" dirty="0" smtClean="0"/>
              <a:t>5. Packet of Tissues </a:t>
            </a:r>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76791" y="1817510"/>
            <a:ext cx="3115466" cy="3290711"/>
          </a:xfrm>
          <a:prstGeom prst="rect">
            <a:avLst/>
          </a:prstGeom>
        </p:spPr>
      </p:pic>
    </p:spTree>
    <p:extLst>
      <p:ext uri="{BB962C8B-B14F-4D97-AF65-F5344CB8AC3E}">
        <p14:creationId xmlns:p14="http://schemas.microsoft.com/office/powerpoint/2010/main" val="29763725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400" dirty="0" smtClean="0"/>
              <a:t>If we didn’t have the descriptions / clues we could simply just look at the objects and recognise them</a:t>
            </a:r>
            <a:endParaRPr lang="en-GB" sz="2400" dirty="0"/>
          </a:p>
        </p:txBody>
      </p:sp>
      <p:sp>
        <p:nvSpPr>
          <p:cNvPr id="3" name="Content Placeholder 2"/>
          <p:cNvSpPr>
            <a:spLocks noGrp="1"/>
          </p:cNvSpPr>
          <p:nvPr>
            <p:ph idx="1"/>
          </p:nvPr>
        </p:nvSpPr>
        <p:spPr/>
        <p:txBody>
          <a:bodyPr/>
          <a:lstStyle/>
          <a:p>
            <a:r>
              <a:rPr lang="en-GB" dirty="0" smtClean="0"/>
              <a:t>However, this is not the case for someone who is blind.  </a:t>
            </a:r>
          </a:p>
          <a:p>
            <a:r>
              <a:rPr lang="en-GB" dirty="0" smtClean="0"/>
              <a:t>Can you imagine what it would be like if you could never see because you were blind – you would have to rely on your other senses instead.  </a:t>
            </a:r>
          </a:p>
          <a:p>
            <a:endParaRPr lang="en-GB" dirty="0"/>
          </a:p>
          <a:p>
            <a:r>
              <a:rPr lang="en-GB" dirty="0" smtClean="0"/>
              <a:t>The story of </a:t>
            </a:r>
            <a:r>
              <a:rPr lang="en-GB" dirty="0" err="1" smtClean="0"/>
              <a:t>Bartimaeus</a:t>
            </a:r>
            <a:r>
              <a:rPr lang="en-GB" dirty="0" smtClean="0"/>
              <a:t> (Mark Chapter 10  Verses 46 – 52) </a:t>
            </a:r>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38583" y="3582382"/>
            <a:ext cx="2986617" cy="2746169"/>
          </a:xfrm>
          <a:prstGeom prst="rect">
            <a:avLst/>
          </a:prstGeom>
        </p:spPr>
      </p:pic>
    </p:spTree>
    <p:extLst>
      <p:ext uri="{BB962C8B-B14F-4D97-AF65-F5344CB8AC3E}">
        <p14:creationId xmlns:p14="http://schemas.microsoft.com/office/powerpoint/2010/main" val="17377908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err="1" smtClean="0"/>
              <a:t>Bartimaeus</a:t>
            </a:r>
            <a:r>
              <a:rPr lang="en-GB" dirty="0" smtClean="0"/>
              <a:t> put his hope in someone he thought could help him - Jesus</a:t>
            </a:r>
            <a:endParaRPr lang="en-GB" dirty="0"/>
          </a:p>
        </p:txBody>
      </p:sp>
      <p:sp>
        <p:nvSpPr>
          <p:cNvPr id="3" name="Text Placeholder 2"/>
          <p:cNvSpPr>
            <a:spLocks noGrp="1"/>
          </p:cNvSpPr>
          <p:nvPr>
            <p:ph type="body" idx="1"/>
          </p:nvPr>
        </p:nvSpPr>
        <p:spPr/>
        <p:txBody>
          <a:bodyPr>
            <a:normAutofit fontScale="77500" lnSpcReduction="20000"/>
          </a:bodyPr>
          <a:lstStyle/>
          <a:p>
            <a:r>
              <a:rPr lang="en-GB" dirty="0" smtClean="0"/>
              <a:t>He had the faith to believe that Jesus could make him see and he took action to make his hopes become a reality. </a:t>
            </a:r>
            <a:endParaRPr lang="en-GB" dirty="0"/>
          </a:p>
        </p:txBody>
      </p:sp>
      <p:pic>
        <p:nvPicPr>
          <p:cNvPr id="7" name="Content Placeholder 6"/>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1388102" y="3006726"/>
            <a:ext cx="3693045" cy="2766219"/>
          </a:xfrm>
        </p:spPr>
      </p:pic>
      <p:sp>
        <p:nvSpPr>
          <p:cNvPr id="5" name="Text Placeholder 4"/>
          <p:cNvSpPr>
            <a:spLocks noGrp="1"/>
          </p:cNvSpPr>
          <p:nvPr>
            <p:ph type="body" sz="quarter" idx="3"/>
          </p:nvPr>
        </p:nvSpPr>
        <p:spPr/>
        <p:txBody>
          <a:bodyPr/>
          <a:lstStyle/>
          <a:p>
            <a:r>
              <a:rPr lang="en-GB" dirty="0" smtClean="0"/>
              <a:t>A VERY POSITIVE KIND OF HOPE ! </a:t>
            </a:r>
            <a:endParaRPr lang="en-GB" dirty="0"/>
          </a:p>
        </p:txBody>
      </p:sp>
      <p:pic>
        <p:nvPicPr>
          <p:cNvPr id="8" name="Content Placeholder 7"/>
          <p:cNvPicPr>
            <a:picLocks noGrp="1" noChangeAspect="1"/>
          </p:cNvPicPr>
          <p:nvPr>
            <p:ph sz="quarter" idx="4"/>
          </p:nvPr>
        </p:nvPicPr>
        <p:blipFill>
          <a:blip r:embed="rId3">
            <a:extLst>
              <a:ext uri="{28A0092B-C50C-407E-A947-70E740481C1C}">
                <a14:useLocalDpi xmlns:a14="http://schemas.microsoft.com/office/drawing/2010/main" val="0"/>
              </a:ext>
            </a:extLst>
          </a:blip>
          <a:stretch>
            <a:fillRect/>
          </a:stretch>
        </p:blipFill>
        <p:spPr>
          <a:xfrm>
            <a:off x="6373813" y="2906538"/>
            <a:ext cx="4754562" cy="2899123"/>
          </a:xfrm>
        </p:spPr>
      </p:pic>
    </p:spTree>
    <p:extLst>
      <p:ext uri="{BB962C8B-B14F-4D97-AF65-F5344CB8AC3E}">
        <p14:creationId xmlns:p14="http://schemas.microsoft.com/office/powerpoint/2010/main" val="90254731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TM03457510[[fn=Savon]]</Template>
  <TotalTime>183</TotalTime>
  <Words>443</Words>
  <Application>Microsoft Office PowerPoint</Application>
  <PresentationFormat>Widescreen</PresentationFormat>
  <Paragraphs>42</Paragraphs>
  <Slides>15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Century Gothic</vt:lpstr>
      <vt:lpstr>Garamond</vt:lpstr>
      <vt:lpstr>Savon</vt:lpstr>
      <vt:lpstr>hope…. </vt:lpstr>
      <vt:lpstr>What is the difference between the words    ‘hope’ and ‘wish’ ? </vt:lpstr>
      <vt:lpstr>PowerPoint Presentation</vt:lpstr>
      <vt:lpstr>Wish = to want something that cannot or probably will not happen…..   We can’t really influence it !  </vt:lpstr>
      <vt:lpstr>I Hope….</vt:lpstr>
      <vt:lpstr>The story of a man who hoped that jesus could help him </vt:lpstr>
      <vt:lpstr>Guess the Object…. </vt:lpstr>
      <vt:lpstr>If we didn’t have the descriptions / clues we could simply just look at the objects and recognise them</vt:lpstr>
      <vt:lpstr>Bartimaeus put his hope in someone he thought could help him - Jesus</vt:lpstr>
      <vt:lpstr>Reflect and Respond….</vt:lpstr>
      <vt:lpstr>Bartimaeus took action to make his hopes to become a reality….  The kind of hope that means that you really believe that something can change for the better and you are willing to do something about it. </vt:lpstr>
      <vt:lpstr>The Trentside Federation – Our Vision   ‘Inspired to be the best we can be, through the love of Jesus Christ’            At the Trentside Federation, building a community of hope underpins our vision.  We     aim to empower everyone through their learning and relationships to contribute to and    act on their knowledge and understanding so that all can be ‘agents of positive change’, for ourselves, our schools, our local community and the wider world.       Hope and resilience are at the heart of everyone’s learning, encouraging our capacity for reflective thought.          We empower through learning, we help everyone become agents of positive change, we foster hope and resilience, we value everyone as they are so that we can build a community of hope. Everyone matters in their uniqueness and everyone is valued.        </vt:lpstr>
      <vt:lpstr>Positive hope </vt:lpstr>
      <vt:lpstr>  What are your hopes for the future?  What are your hopes for this coming year?   Are you willing to take the positive steps necessary to make your hopes become a reality?   Christians believe that God is interested in every aspect of their lives.  They believe that they can ask God to help them fulfil their hopes.      </vt:lpstr>
      <vt:lpstr>Let Us Pray</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hope….</dc:title>
  <dc:creator>Jo Buckle</dc:creator>
  <cp:lastModifiedBy>Jo Buckle</cp:lastModifiedBy>
  <cp:revision>11</cp:revision>
  <dcterms:created xsi:type="dcterms:W3CDTF">2021-03-08T11:40:37Z</dcterms:created>
  <dcterms:modified xsi:type="dcterms:W3CDTF">2021-03-08T14:44:09Z</dcterms:modified>
</cp:coreProperties>
</file>